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1"/>
  </p:notesMasterIdLst>
  <p:sldIdLst>
    <p:sldId id="256" r:id="rId6"/>
    <p:sldId id="266" r:id="rId7"/>
    <p:sldId id="257" r:id="rId8"/>
    <p:sldId id="267" r:id="rId9"/>
    <p:sldId id="25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e Learning Rooms" initials="TLR" lastIdx="2" clrIdx="0">
    <p:extLst>
      <p:ext uri="{19B8F6BF-5375-455C-9EA6-DF929625EA0E}">
        <p15:presenceInfo xmlns:p15="http://schemas.microsoft.com/office/powerpoint/2012/main" userId="2be7a2558b14e25e" providerId="Windows Live"/>
      </p:ext>
    </p:extLst>
  </p:cmAuthor>
  <p:cmAuthor id="2" name="Alice Sheahan" initials="AS" lastIdx="6" clrIdx="1">
    <p:extLst>
      <p:ext uri="{19B8F6BF-5375-455C-9EA6-DF929625EA0E}">
        <p15:presenceInfo xmlns:p15="http://schemas.microsoft.com/office/powerpoint/2012/main" userId="S::asheahan@safefood.net::3aa778e6-37ee-452e-9bd1-a705878393e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2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CCBCD3-ED61-0DD0-DBA8-F412319A670F}" v="4" dt="2020-12-02T14:56:06.691"/>
    <p1510:client id="{72B4D405-83E0-CD98-3BB9-8B3560CE2668}" v="1" dt="2020-12-04T15:27:59.280"/>
    <p1510:client id="{72E1793A-17E7-EBB5-427C-CD6C55C84CD4}" v="6" dt="2020-12-04T12:28:24.746"/>
    <p1510:client id="{D51B9C76-A473-5DAC-A70E-B599FC664113}" v="30" dt="2020-12-02T14:46:01.058"/>
    <p1510:client id="{E364196B-8B59-39A4-2EC3-46CF202806BC}" v="1" dt="2020-12-03T15:39:10.86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92"/>
    <p:restoredTop sz="66259"/>
  </p:normalViewPr>
  <p:slideViewPr>
    <p:cSldViewPr snapToGrid="0">
      <p:cViewPr varScale="1">
        <p:scale>
          <a:sx n="82" d="100"/>
          <a:sy n="82" d="100"/>
        </p:scale>
        <p:origin x="1984" y="176"/>
      </p:cViewPr>
      <p:guideLst/>
    </p:cSldViewPr>
  </p:slideViewPr>
  <p:notesTextViewPr>
    <p:cViewPr>
      <p:scale>
        <a:sx n="1" d="1"/>
        <a:sy n="1" d="1"/>
      </p:scale>
      <p:origin x="0" y="0"/>
    </p:cViewPr>
  </p:notesTextViewPr>
  <p:notesViewPr>
    <p:cSldViewPr snapToGrid="0">
      <p:cViewPr varScale="1">
        <p:scale>
          <a:sx n="58" d="100"/>
          <a:sy n="58" d="100"/>
        </p:scale>
        <p:origin x="2862"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commentAuthors" Target="commentAuthors.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B1D213-5871-8F4C-9231-7686F3CD669F}" type="datetimeFigureOut">
              <a:rPr lang="en-IE" smtClean="0"/>
              <a:t>17/02/2021</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E36F59-E137-244B-9D82-B4493709F979}" type="slidenum">
              <a:rPr lang="en-IE" smtClean="0"/>
              <a:t>‹#›</a:t>
            </a:fld>
            <a:endParaRPr lang="en-IE"/>
          </a:p>
        </p:txBody>
      </p:sp>
    </p:spTree>
    <p:extLst>
      <p:ext uri="{BB962C8B-B14F-4D97-AF65-F5344CB8AC3E}">
        <p14:creationId xmlns:p14="http://schemas.microsoft.com/office/powerpoint/2010/main" val="991437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8E36F59-E137-244B-9D82-B4493709F979}" type="slidenum">
              <a:rPr lang="en-IE" smtClean="0"/>
              <a:t>1</a:t>
            </a:fld>
            <a:endParaRPr lang="en-IE"/>
          </a:p>
        </p:txBody>
      </p:sp>
    </p:spTree>
    <p:extLst>
      <p:ext uri="{BB962C8B-B14F-4D97-AF65-F5344CB8AC3E}">
        <p14:creationId xmlns:p14="http://schemas.microsoft.com/office/powerpoint/2010/main" val="204917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IE" dirty="0"/>
              <a:t>What should you check for?</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Delivery vehicle is clean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The delivery vehicle does not contain non- food items</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Food should be free from obvious contamination and in good condition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Food must be within its best before or use by date</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No evidence of infestation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Packaging must be undamaged</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All high risk food has been delivered chilled or frozen</a:t>
            </a:r>
          </a:p>
          <a:p>
            <a:pPr marL="171450" indent="-171450">
              <a:buFont typeface="Arial" panose="020B0604020202020204" pitchFamily="34" charset="0"/>
              <a:buChar char="•"/>
            </a:pPr>
            <a:r>
              <a:rPr lang="en-IE" sz="1200" b="0" i="0" u="none" strike="noStrike" kern="1200" dirty="0">
                <a:solidFill>
                  <a:schemeClr val="tx1"/>
                </a:solidFill>
                <a:effectLst/>
                <a:latin typeface="+mn-lt"/>
                <a:ea typeface="+mn-ea"/>
                <a:cs typeface="+mn-cs"/>
              </a:rPr>
              <a:t>Temperature of the food in the delivery is correct – when checked with a thermometer.</a:t>
            </a:r>
          </a:p>
          <a:p>
            <a:endParaRPr lang="en-IE"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D8E36F59-E137-244B-9D82-B4493709F979}" type="slidenum">
              <a:rPr lang="en-IE" smtClean="0"/>
              <a:t>2</a:t>
            </a:fld>
            <a:endParaRPr lang="en-IE"/>
          </a:p>
        </p:txBody>
      </p:sp>
    </p:spTree>
    <p:extLst>
      <p:ext uri="{BB962C8B-B14F-4D97-AF65-F5344CB8AC3E}">
        <p14:creationId xmlns:p14="http://schemas.microsoft.com/office/powerpoint/2010/main" val="4135073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D8E36F59-E137-244B-9D82-B4493709F979}" type="slidenum">
              <a:rPr lang="en-IE" smtClean="0"/>
              <a:t>3</a:t>
            </a:fld>
            <a:endParaRPr lang="en-IE"/>
          </a:p>
        </p:txBody>
      </p:sp>
    </p:spTree>
    <p:extLst>
      <p:ext uri="{BB962C8B-B14F-4D97-AF65-F5344CB8AC3E}">
        <p14:creationId xmlns:p14="http://schemas.microsoft.com/office/powerpoint/2010/main" val="1928718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Font typeface="+mj-lt"/>
              <a:buAutoNum type="arabicPeriod"/>
            </a:pPr>
            <a:r>
              <a:rPr lang="en-GB" sz="1200" kern="1200" dirty="0">
                <a:solidFill>
                  <a:schemeClr val="tx1"/>
                </a:solidFill>
                <a:effectLst/>
                <a:latin typeface="+mn-lt"/>
                <a:ea typeface="+mn-ea"/>
                <a:cs typeface="+mn-cs"/>
              </a:rPr>
              <a:t>Divide the students into pairs and provide them with a thermometer and a chart to record the results. The students should work in pairs to check the temperature in different areas of the home economics kitchen (or work individually at home). Ask the students to include a reading for the refrigerator, the freezer, the food cupboard and the general room temperature. </a:t>
            </a:r>
            <a:endParaRPr lang="en-IE"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Get the students to carry out the activity. Discuss their results. </a:t>
            </a:r>
            <a:endParaRPr lang="en-IE"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Check the temperature of different areas of a kitchen where food is stored and used. </a:t>
            </a:r>
            <a:endParaRPr lang="en-IE"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The students should record the results carefully, suggesting the locations where bacteria would be able to multiply. </a:t>
            </a:r>
            <a:endParaRPr lang="en-IE" sz="1200" kern="1200" dirty="0">
              <a:solidFill>
                <a:schemeClr val="tx1"/>
              </a:solidFill>
              <a:effectLst/>
              <a:latin typeface="+mn-lt"/>
              <a:ea typeface="+mn-ea"/>
              <a:cs typeface="+mn-cs"/>
            </a:endParaRPr>
          </a:p>
          <a:p>
            <a:pPr marL="228600" lvl="0" indent="-228600">
              <a:buFont typeface="+mj-lt"/>
              <a:buAutoNum type="arabicPeriod"/>
            </a:pPr>
            <a:r>
              <a:rPr lang="en-GB" sz="1200" kern="1200" dirty="0">
                <a:solidFill>
                  <a:schemeClr val="tx1"/>
                </a:solidFill>
                <a:effectLst/>
                <a:latin typeface="+mn-lt"/>
                <a:ea typeface="+mn-ea"/>
                <a:cs typeface="+mn-cs"/>
              </a:rPr>
              <a:t>Discuss: What information does this tell us? We need to be careful not to leave food at temperatures where bacteria could multiply.</a:t>
            </a:r>
            <a:r>
              <a:rPr lang="en-IE" dirty="0">
                <a:effectLst/>
              </a:rPr>
              <a:t> </a:t>
            </a:r>
            <a:endParaRPr lang="en-CA" dirty="0"/>
          </a:p>
          <a:p>
            <a:endParaRPr lang="en-CA" dirty="0"/>
          </a:p>
        </p:txBody>
      </p:sp>
      <p:sp>
        <p:nvSpPr>
          <p:cNvPr id="4" name="Slide Number Placeholder 3"/>
          <p:cNvSpPr>
            <a:spLocks noGrp="1"/>
          </p:cNvSpPr>
          <p:nvPr>
            <p:ph type="sldNum" sz="quarter" idx="5"/>
          </p:nvPr>
        </p:nvSpPr>
        <p:spPr/>
        <p:txBody>
          <a:bodyPr/>
          <a:lstStyle/>
          <a:p>
            <a:fld id="{D8E36F59-E137-244B-9D82-B4493709F979}" type="slidenum">
              <a:rPr lang="en-IE" smtClean="0"/>
              <a:t>4</a:t>
            </a:fld>
            <a:endParaRPr lang="en-IE"/>
          </a:p>
        </p:txBody>
      </p:sp>
    </p:spTree>
    <p:extLst>
      <p:ext uri="{BB962C8B-B14F-4D97-AF65-F5344CB8AC3E}">
        <p14:creationId xmlns:p14="http://schemas.microsoft.com/office/powerpoint/2010/main" val="4108293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D8E36F59-E137-244B-9D82-B4493709F979}" type="slidenum">
              <a:rPr lang="en-IE" smtClean="0"/>
              <a:t>5</a:t>
            </a:fld>
            <a:endParaRPr lang="en-IE"/>
          </a:p>
        </p:txBody>
      </p:sp>
    </p:spTree>
    <p:extLst>
      <p:ext uri="{BB962C8B-B14F-4D97-AF65-F5344CB8AC3E}">
        <p14:creationId xmlns:p14="http://schemas.microsoft.com/office/powerpoint/2010/main" val="33278700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descr="A picture containing text, indoor, ceiling&#10;&#10;Description automatically generated">
            <a:extLst>
              <a:ext uri="{FF2B5EF4-FFF2-40B4-BE49-F238E27FC236}">
                <a16:creationId xmlns:a16="http://schemas.microsoft.com/office/drawing/2014/main" id="{7DF10311-BA21-BF41-A183-943101E97E5D}"/>
              </a:ext>
            </a:extLst>
          </p:cNvPr>
          <p:cNvPicPr>
            <a:picLocks noChangeAspect="1"/>
          </p:cNvPicPr>
          <p:nvPr userDrawn="1"/>
        </p:nvPicPr>
        <p:blipFill>
          <a:blip r:embed="rId2"/>
          <a:stretch>
            <a:fillRect/>
          </a:stretch>
        </p:blipFill>
        <p:spPr>
          <a:xfrm>
            <a:off x="150742" y="136525"/>
            <a:ext cx="11916000" cy="6606549"/>
          </a:xfrm>
          <a:prstGeom prst="rect">
            <a:avLst/>
          </a:prstGeom>
        </p:spPr>
      </p:pic>
      <p:pic>
        <p:nvPicPr>
          <p:cNvPr id="8" name="Picture 7">
            <a:extLst>
              <a:ext uri="{FF2B5EF4-FFF2-40B4-BE49-F238E27FC236}">
                <a16:creationId xmlns:a16="http://schemas.microsoft.com/office/drawing/2014/main" id="{3F605325-19EE-464F-8EB3-BB4C51BEAC04}"/>
              </a:ext>
            </a:extLst>
          </p:cNvPr>
          <p:cNvPicPr>
            <a:picLocks noChangeAspect="1"/>
          </p:cNvPicPr>
          <p:nvPr userDrawn="1"/>
        </p:nvPicPr>
        <p:blipFill>
          <a:blip r:embed="rId3">
            <a:alphaModFix amt="75000"/>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665E81A-AECE-064E-B471-24C3E89AE67D}"/>
              </a:ext>
            </a:extLst>
          </p:cNvPr>
          <p:cNvSpPr>
            <a:spLocks noGrp="1"/>
          </p:cNvSpPr>
          <p:nvPr>
            <p:ph type="ctrTitle"/>
          </p:nvPr>
        </p:nvSpPr>
        <p:spPr>
          <a:xfrm>
            <a:off x="1524000" y="1661318"/>
            <a:ext cx="9144000" cy="2387600"/>
          </a:xfrm>
          <a:prstGeom prst="rect">
            <a:avLst/>
          </a:prstGeom>
        </p:spPr>
        <p:txBody>
          <a:bodyPr anchor="b"/>
          <a:lstStyle>
            <a:lvl1pPr algn="ctr">
              <a:defRPr sz="4400">
                <a:solidFill>
                  <a:schemeClr val="bg1"/>
                </a:solidFill>
              </a:defRPr>
            </a:lvl1pPr>
          </a:lstStyle>
          <a:p>
            <a:r>
              <a:rPr lang="en-GB"/>
              <a:t>Click to edit Master title style</a:t>
            </a:r>
            <a:endParaRPr lang="en-IE"/>
          </a:p>
        </p:txBody>
      </p:sp>
      <p:sp>
        <p:nvSpPr>
          <p:cNvPr id="3" name="Subtitle 2">
            <a:extLst>
              <a:ext uri="{FF2B5EF4-FFF2-40B4-BE49-F238E27FC236}">
                <a16:creationId xmlns:a16="http://schemas.microsoft.com/office/drawing/2014/main" id="{7ABE1CCB-B267-C444-8EDA-A54AF64E12B9}"/>
              </a:ext>
            </a:extLst>
          </p:cNvPr>
          <p:cNvSpPr>
            <a:spLocks noGrp="1"/>
          </p:cNvSpPr>
          <p:nvPr>
            <p:ph type="subTitle" idx="1"/>
          </p:nvPr>
        </p:nvSpPr>
        <p:spPr>
          <a:xfrm>
            <a:off x="1524000" y="4140993"/>
            <a:ext cx="9144000" cy="1030288"/>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E"/>
          </a:p>
        </p:txBody>
      </p:sp>
      <p:pic>
        <p:nvPicPr>
          <p:cNvPr id="10" name="Picture 9">
            <a:extLst>
              <a:ext uri="{FF2B5EF4-FFF2-40B4-BE49-F238E27FC236}">
                <a16:creationId xmlns:a16="http://schemas.microsoft.com/office/drawing/2014/main" id="{AD17417D-C704-7948-9010-43EBDFCDEB09}"/>
              </a:ext>
            </a:extLst>
          </p:cNvPr>
          <p:cNvPicPr>
            <a:picLocks noChangeAspect="1"/>
          </p:cNvPicPr>
          <p:nvPr userDrawn="1"/>
        </p:nvPicPr>
        <p:blipFill>
          <a:blip r:embed="rId4"/>
          <a:srcRect/>
          <a:stretch/>
        </p:blipFill>
        <p:spPr>
          <a:xfrm>
            <a:off x="3875815" y="627141"/>
            <a:ext cx="4440369" cy="777875"/>
          </a:xfrm>
          <a:prstGeom prst="rect">
            <a:avLst/>
          </a:prstGeom>
        </p:spPr>
      </p:pic>
      <p:sp>
        <p:nvSpPr>
          <p:cNvPr id="9" name="TextBox 8">
            <a:extLst>
              <a:ext uri="{FF2B5EF4-FFF2-40B4-BE49-F238E27FC236}">
                <a16:creationId xmlns:a16="http://schemas.microsoft.com/office/drawing/2014/main" id="{F954531F-1FCC-F941-9A0D-3D6933912E79}"/>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142982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DEF7-F462-AC49-8506-7994412BC2FC}"/>
              </a:ext>
            </a:extLst>
          </p:cNvPr>
          <p:cNvSpPr>
            <a:spLocks noGrp="1"/>
          </p:cNvSpPr>
          <p:nvPr>
            <p:ph type="title"/>
          </p:nvPr>
        </p:nvSpPr>
        <p:spPr>
          <a:xfrm>
            <a:off x="838200" y="365125"/>
            <a:ext cx="10515600" cy="1325563"/>
          </a:xfrm>
          <a:prstGeom prst="rect">
            <a:avLst/>
          </a:prstGeom>
        </p:spPr>
        <p:txBody>
          <a:bodyPr/>
          <a:lstStyle/>
          <a:p>
            <a:r>
              <a:rPr lang="en-GB"/>
              <a:t>Click to edit Master title style</a:t>
            </a:r>
            <a:endParaRPr lang="en-IE"/>
          </a:p>
        </p:txBody>
      </p:sp>
      <p:sp>
        <p:nvSpPr>
          <p:cNvPr id="3" name="Content Placeholder 2">
            <a:extLst>
              <a:ext uri="{FF2B5EF4-FFF2-40B4-BE49-F238E27FC236}">
                <a16:creationId xmlns:a16="http://schemas.microsoft.com/office/drawing/2014/main" id="{39C57101-006A-B24A-A5F8-25CE2B0398E7}"/>
              </a:ext>
            </a:extLst>
          </p:cNvPr>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284407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5ABBAE2-1BBA-F945-84FA-C0FB629E754B}"/>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5721F98-318C-D347-901B-42F6FCFBB8B2}"/>
              </a:ext>
            </a:extLst>
          </p:cNvPr>
          <p:cNvSpPr>
            <a:spLocks noGrp="1"/>
          </p:cNvSpPr>
          <p:nvPr>
            <p:ph type="title"/>
          </p:nvPr>
        </p:nvSpPr>
        <p:spPr>
          <a:xfrm>
            <a:off x="831850" y="1709738"/>
            <a:ext cx="10515600" cy="2852737"/>
          </a:xfrm>
          <a:prstGeom prst="rect">
            <a:avLst/>
          </a:prstGeom>
        </p:spPr>
        <p:txBody>
          <a:bodyPr anchor="b"/>
          <a:lstStyle>
            <a:lvl1pPr>
              <a:defRPr sz="4400">
                <a:solidFill>
                  <a:schemeClr val="bg1"/>
                </a:solidFill>
              </a:defRPr>
            </a:lvl1pPr>
          </a:lstStyle>
          <a:p>
            <a:r>
              <a:rPr lang="en-GB"/>
              <a:t>Click to edit Master title style</a:t>
            </a:r>
            <a:endParaRPr lang="en-IE"/>
          </a:p>
        </p:txBody>
      </p:sp>
      <p:sp>
        <p:nvSpPr>
          <p:cNvPr id="3" name="Text Placeholder 2">
            <a:extLst>
              <a:ext uri="{FF2B5EF4-FFF2-40B4-BE49-F238E27FC236}">
                <a16:creationId xmlns:a16="http://schemas.microsoft.com/office/drawing/2014/main" id="{1459930E-0312-6742-A940-B84466F09A8E}"/>
              </a:ext>
            </a:extLst>
          </p:cNvPr>
          <p:cNvSpPr>
            <a:spLocks noGrp="1"/>
          </p:cNvSpPr>
          <p:nvPr>
            <p:ph type="body" idx="1"/>
          </p:nvPr>
        </p:nvSpPr>
        <p:spPr>
          <a:xfrm>
            <a:off x="831850" y="4589463"/>
            <a:ext cx="10515600" cy="136745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pic>
        <p:nvPicPr>
          <p:cNvPr id="9" name="Picture 8">
            <a:extLst>
              <a:ext uri="{FF2B5EF4-FFF2-40B4-BE49-F238E27FC236}">
                <a16:creationId xmlns:a16="http://schemas.microsoft.com/office/drawing/2014/main" id="{4F8A667F-6091-9D41-83FE-2C70AAB562CC}"/>
              </a:ext>
            </a:extLst>
          </p:cNvPr>
          <p:cNvPicPr>
            <a:picLocks noChangeAspect="1"/>
          </p:cNvPicPr>
          <p:nvPr userDrawn="1"/>
        </p:nvPicPr>
        <p:blipFill>
          <a:blip r:embed="rId3"/>
          <a:srcRect/>
          <a:stretch/>
        </p:blipFill>
        <p:spPr>
          <a:xfrm>
            <a:off x="9107548" y="6156000"/>
            <a:ext cx="2870835" cy="502920"/>
          </a:xfrm>
          <a:prstGeom prst="rect">
            <a:avLst/>
          </a:prstGeom>
        </p:spPr>
      </p:pic>
      <p:sp>
        <p:nvSpPr>
          <p:cNvPr id="7" name="TextBox 6">
            <a:extLst>
              <a:ext uri="{FF2B5EF4-FFF2-40B4-BE49-F238E27FC236}">
                <a16:creationId xmlns:a16="http://schemas.microsoft.com/office/drawing/2014/main" id="{477174D0-8BB1-4145-8E2E-916872AF5AF0}"/>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3339443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16E4ADB-561A-D541-8615-BDDE7B387247}"/>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0B73387-3988-F14C-AFED-CF6CE04C7E8B}"/>
              </a:ext>
            </a:extLst>
          </p:cNvPr>
          <p:cNvSpPr>
            <a:spLocks noGrp="1"/>
          </p:cNvSpPr>
          <p:nvPr>
            <p:ph type="title"/>
          </p:nvPr>
        </p:nvSpPr>
        <p:spPr>
          <a:xfrm>
            <a:off x="838200" y="1205953"/>
            <a:ext cx="10515600" cy="1325563"/>
          </a:xfrm>
          <a:prstGeom prst="rect">
            <a:avLst/>
          </a:prstGeom>
        </p:spPr>
        <p:txBody>
          <a:bodyPr/>
          <a:lstStyle>
            <a:lvl1pPr algn="ctr">
              <a:defRPr>
                <a:solidFill>
                  <a:schemeClr val="bg1"/>
                </a:solidFill>
              </a:defRPr>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AF3D3C55-CCC2-114B-8866-9D762E179C0B}"/>
              </a:ext>
            </a:extLst>
          </p:cNvPr>
          <p:cNvSpPr>
            <a:spLocks noGrp="1"/>
          </p:cNvSpPr>
          <p:nvPr>
            <p:ph sz="half" idx="1"/>
          </p:nvPr>
        </p:nvSpPr>
        <p:spPr>
          <a:xfrm>
            <a:off x="838200" y="3520965"/>
            <a:ext cx="5181600" cy="2890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Content Placeholder 3">
            <a:extLst>
              <a:ext uri="{FF2B5EF4-FFF2-40B4-BE49-F238E27FC236}">
                <a16:creationId xmlns:a16="http://schemas.microsoft.com/office/drawing/2014/main" id="{8E710E87-BBA2-E943-A740-768503A4DDED}"/>
              </a:ext>
            </a:extLst>
          </p:cNvPr>
          <p:cNvSpPr>
            <a:spLocks noGrp="1"/>
          </p:cNvSpPr>
          <p:nvPr>
            <p:ph sz="half" idx="2"/>
          </p:nvPr>
        </p:nvSpPr>
        <p:spPr>
          <a:xfrm>
            <a:off x="6172200" y="3520965"/>
            <a:ext cx="5181600" cy="2890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7" name="TextBox 6">
            <a:extLst>
              <a:ext uri="{FF2B5EF4-FFF2-40B4-BE49-F238E27FC236}">
                <a16:creationId xmlns:a16="http://schemas.microsoft.com/office/drawing/2014/main" id="{6EBC6488-F55F-354C-8A2B-F0FFE6C3DAE7}"/>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bg1"/>
                </a:solidFill>
              </a:rPr>
              <a:t>© Copyright </a:t>
            </a:r>
            <a:r>
              <a:rPr lang="en-IE" sz="1000" b="1" i="1" dirty="0" err="1">
                <a:solidFill>
                  <a:schemeClr val="bg1"/>
                </a:solidFill>
              </a:rPr>
              <a:t>safe</a:t>
            </a:r>
            <a:r>
              <a:rPr lang="en-IE" sz="1000" b="1" dirty="0" err="1">
                <a:solidFill>
                  <a:schemeClr val="bg1"/>
                </a:solidFill>
              </a:rPr>
              <a:t>food</a:t>
            </a:r>
            <a:r>
              <a:rPr lang="en-IE" sz="1000" dirty="0">
                <a:solidFill>
                  <a:schemeClr val="bg1"/>
                </a:solidFill>
              </a:rPr>
              <a:t> 2021</a:t>
            </a:r>
          </a:p>
        </p:txBody>
      </p:sp>
    </p:spTree>
    <p:extLst>
      <p:ext uri="{BB962C8B-B14F-4D97-AF65-F5344CB8AC3E}">
        <p14:creationId xmlns:p14="http://schemas.microsoft.com/office/powerpoint/2010/main" val="2007863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D0E9A-493C-D845-B2A4-678F87139684}"/>
              </a:ext>
            </a:extLst>
          </p:cNvPr>
          <p:cNvSpPr>
            <a:spLocks noGrp="1"/>
          </p:cNvSpPr>
          <p:nvPr>
            <p:ph type="title"/>
          </p:nvPr>
        </p:nvSpPr>
        <p:spPr>
          <a:xfrm>
            <a:off x="839788" y="365125"/>
            <a:ext cx="10515600" cy="1325563"/>
          </a:xfrm>
          <a:prstGeom prst="rect">
            <a:avLst/>
          </a:prstGeom>
        </p:spPr>
        <p:txBody>
          <a:bodyPr/>
          <a:lstStyle/>
          <a:p>
            <a:r>
              <a:rPr lang="en-GB"/>
              <a:t>Click to edit Master title style</a:t>
            </a:r>
            <a:endParaRPr lang="en-IE"/>
          </a:p>
        </p:txBody>
      </p:sp>
      <p:sp>
        <p:nvSpPr>
          <p:cNvPr id="3" name="Text Placeholder 2">
            <a:extLst>
              <a:ext uri="{FF2B5EF4-FFF2-40B4-BE49-F238E27FC236}">
                <a16:creationId xmlns:a16="http://schemas.microsoft.com/office/drawing/2014/main" id="{82D2BB52-8D49-7649-8320-595075E664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5FDE1642-0245-FE43-BD3E-9CA440FB97B8}"/>
              </a:ext>
            </a:extLst>
          </p:cNvPr>
          <p:cNvSpPr>
            <a:spLocks noGrp="1"/>
          </p:cNvSpPr>
          <p:nvPr>
            <p:ph sz="half" idx="2"/>
          </p:nvPr>
        </p:nvSpPr>
        <p:spPr>
          <a:xfrm>
            <a:off x="839788" y="2505075"/>
            <a:ext cx="5157787" cy="353837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5" name="Text Placeholder 4">
            <a:extLst>
              <a:ext uri="{FF2B5EF4-FFF2-40B4-BE49-F238E27FC236}">
                <a16:creationId xmlns:a16="http://schemas.microsoft.com/office/drawing/2014/main" id="{B42BE796-1D6C-3849-AF64-1B3C1A499A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C5683A7-0F65-6E4C-8934-2DCA2FF95524}"/>
              </a:ext>
            </a:extLst>
          </p:cNvPr>
          <p:cNvSpPr>
            <a:spLocks noGrp="1"/>
          </p:cNvSpPr>
          <p:nvPr>
            <p:ph sz="quarter" idx="4"/>
          </p:nvPr>
        </p:nvSpPr>
        <p:spPr>
          <a:xfrm>
            <a:off x="6172200" y="2505075"/>
            <a:ext cx="5183188" cy="3538373"/>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Tree>
    <p:extLst>
      <p:ext uri="{BB962C8B-B14F-4D97-AF65-F5344CB8AC3E}">
        <p14:creationId xmlns:p14="http://schemas.microsoft.com/office/powerpoint/2010/main" val="32341873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ADC2EBD-924F-F34C-AED5-921B4D88E890}"/>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969FDB2-2D44-A344-BE6B-1771C8411FE1}"/>
              </a:ext>
            </a:extLst>
          </p:cNvPr>
          <p:cNvSpPr>
            <a:spLocks noGrp="1"/>
          </p:cNvSpPr>
          <p:nvPr>
            <p:ph type="title"/>
          </p:nvPr>
        </p:nvSpPr>
        <p:spPr>
          <a:xfrm>
            <a:off x="838200" y="2766218"/>
            <a:ext cx="10515600" cy="1325563"/>
          </a:xfrm>
          <a:prstGeom prst="rect">
            <a:avLst/>
          </a:prstGeom>
        </p:spPr>
        <p:txBody>
          <a:bodyPr/>
          <a:lstStyle>
            <a:lvl1pPr algn="ctr">
              <a:defRPr/>
            </a:lvl1pPr>
          </a:lstStyle>
          <a:p>
            <a:r>
              <a:rPr lang="en-GB"/>
              <a:t>Click to edit Master title style</a:t>
            </a:r>
            <a:endParaRPr lang="en-IE"/>
          </a:p>
        </p:txBody>
      </p:sp>
      <p:pic>
        <p:nvPicPr>
          <p:cNvPr id="8" name="Picture 7">
            <a:extLst>
              <a:ext uri="{FF2B5EF4-FFF2-40B4-BE49-F238E27FC236}">
                <a16:creationId xmlns:a16="http://schemas.microsoft.com/office/drawing/2014/main" id="{D98335A2-BC71-4746-BBB1-CEE5EF399990}"/>
              </a:ext>
            </a:extLst>
          </p:cNvPr>
          <p:cNvPicPr>
            <a:picLocks noChangeAspect="1"/>
          </p:cNvPicPr>
          <p:nvPr userDrawn="1"/>
        </p:nvPicPr>
        <p:blipFill>
          <a:blip r:embed="rId3"/>
          <a:srcRect/>
          <a:stretch/>
        </p:blipFill>
        <p:spPr>
          <a:xfrm>
            <a:off x="9107548" y="6156000"/>
            <a:ext cx="2870835" cy="502920"/>
          </a:xfrm>
          <a:prstGeom prst="rect">
            <a:avLst/>
          </a:prstGeom>
        </p:spPr>
      </p:pic>
      <p:sp>
        <p:nvSpPr>
          <p:cNvPr id="6" name="TextBox 5">
            <a:extLst>
              <a:ext uri="{FF2B5EF4-FFF2-40B4-BE49-F238E27FC236}">
                <a16:creationId xmlns:a16="http://schemas.microsoft.com/office/drawing/2014/main" id="{8964CF2C-6FCD-D546-B341-097D16AE40E8}"/>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accent4"/>
                </a:solidFill>
              </a:rPr>
              <a:t>© Copyright </a:t>
            </a:r>
            <a:r>
              <a:rPr lang="en-IE" sz="1000" b="1" i="1" dirty="0" err="1">
                <a:solidFill>
                  <a:schemeClr val="accent4"/>
                </a:solidFill>
              </a:rPr>
              <a:t>safe</a:t>
            </a:r>
            <a:r>
              <a:rPr lang="en-IE" sz="1000" b="1" dirty="0" err="1">
                <a:solidFill>
                  <a:schemeClr val="accent4"/>
                </a:solidFill>
              </a:rPr>
              <a:t>food</a:t>
            </a:r>
            <a:r>
              <a:rPr lang="en-IE" sz="1000" dirty="0">
                <a:solidFill>
                  <a:schemeClr val="accent4"/>
                </a:solidFill>
              </a:rPr>
              <a:t> 2021</a:t>
            </a:r>
          </a:p>
        </p:txBody>
      </p:sp>
    </p:spTree>
    <p:extLst>
      <p:ext uri="{BB962C8B-B14F-4D97-AF65-F5344CB8AC3E}">
        <p14:creationId xmlns:p14="http://schemas.microsoft.com/office/powerpoint/2010/main" val="322839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59856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8DB5F3F-9626-114A-BB4A-A75574F8DF31}"/>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1E9C628-8B0B-C441-B702-06641CBC0485}"/>
              </a:ext>
            </a:extLst>
          </p:cNvPr>
          <p:cNvSpPr>
            <a:spLocks noGrp="1"/>
          </p:cNvSpPr>
          <p:nvPr>
            <p:ph type="title"/>
          </p:nvPr>
        </p:nvSpPr>
        <p:spPr>
          <a:xfrm>
            <a:off x="839788" y="457200"/>
            <a:ext cx="4646612" cy="1600200"/>
          </a:xfrm>
          <a:prstGeom prst="rect">
            <a:avLst/>
          </a:prstGeom>
        </p:spPr>
        <p:txBody>
          <a:bodyPr anchor="b"/>
          <a:lstStyle>
            <a:lvl1pPr>
              <a:lnSpc>
                <a:spcPct val="150000"/>
              </a:lnSpc>
              <a:defRPr sz="3200"/>
            </a:lvl1pPr>
          </a:lstStyle>
          <a:p>
            <a:r>
              <a:rPr lang="en-GB"/>
              <a:t>Click to edit Master title style</a:t>
            </a:r>
            <a:endParaRPr lang="en-IE"/>
          </a:p>
        </p:txBody>
      </p:sp>
      <p:sp>
        <p:nvSpPr>
          <p:cNvPr id="3" name="Content Placeholder 2">
            <a:extLst>
              <a:ext uri="{FF2B5EF4-FFF2-40B4-BE49-F238E27FC236}">
                <a16:creationId xmlns:a16="http://schemas.microsoft.com/office/drawing/2014/main" id="{0492D5FA-B98A-F545-A5DB-E87646516C84}"/>
              </a:ext>
            </a:extLst>
          </p:cNvPr>
          <p:cNvSpPr>
            <a:spLocks noGrp="1"/>
          </p:cNvSpPr>
          <p:nvPr>
            <p:ph idx="1"/>
          </p:nvPr>
        </p:nvSpPr>
        <p:spPr>
          <a:xfrm>
            <a:off x="6589986" y="2057400"/>
            <a:ext cx="4765402" cy="3899520"/>
          </a:xfrm>
        </p:spPr>
        <p:txBody>
          <a:bodyPr/>
          <a:lstStyle>
            <a:lvl1pPr>
              <a:lnSpc>
                <a:spcPct val="150000"/>
              </a:lnSpc>
              <a:defRPr sz="3200"/>
            </a:lvl1pPr>
            <a:lvl2pPr>
              <a:lnSpc>
                <a:spcPct val="150000"/>
              </a:lnSpc>
              <a:defRPr sz="2800"/>
            </a:lvl2pPr>
            <a:lvl3pPr>
              <a:lnSpc>
                <a:spcPct val="150000"/>
              </a:lnSpc>
              <a:defRPr sz="2400"/>
            </a:lvl3pPr>
            <a:lvl4pPr>
              <a:lnSpc>
                <a:spcPct val="150000"/>
              </a:lnSpc>
              <a:defRPr sz="2000"/>
            </a:lvl4pPr>
            <a:lvl5pPr>
              <a:lnSpc>
                <a:spcPct val="150000"/>
              </a:lnSpc>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4" name="Text Placeholder 3">
            <a:extLst>
              <a:ext uri="{FF2B5EF4-FFF2-40B4-BE49-F238E27FC236}">
                <a16:creationId xmlns:a16="http://schemas.microsoft.com/office/drawing/2014/main" id="{5D0686D9-CBA3-E64A-AB0D-A7B184CB171F}"/>
              </a:ext>
            </a:extLst>
          </p:cNvPr>
          <p:cNvSpPr>
            <a:spLocks noGrp="1"/>
          </p:cNvSpPr>
          <p:nvPr>
            <p:ph type="body" sz="half" idx="2"/>
          </p:nvPr>
        </p:nvSpPr>
        <p:spPr>
          <a:xfrm>
            <a:off x="839788" y="2057400"/>
            <a:ext cx="4646612" cy="4343400"/>
          </a:xfrm>
        </p:spPr>
        <p:txBody>
          <a:bodyPr/>
          <a:lstStyle>
            <a:lvl1pPr marL="0" indent="0">
              <a:lnSpc>
                <a:spcPct val="150000"/>
              </a:lnSpc>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pic>
        <p:nvPicPr>
          <p:cNvPr id="10" name="Picture 9">
            <a:extLst>
              <a:ext uri="{FF2B5EF4-FFF2-40B4-BE49-F238E27FC236}">
                <a16:creationId xmlns:a16="http://schemas.microsoft.com/office/drawing/2014/main" id="{DC6E2335-9677-6E40-A1DD-80499788B567}"/>
              </a:ext>
            </a:extLst>
          </p:cNvPr>
          <p:cNvPicPr>
            <a:picLocks noChangeAspect="1"/>
          </p:cNvPicPr>
          <p:nvPr userDrawn="1"/>
        </p:nvPicPr>
        <p:blipFill>
          <a:blip r:embed="rId3"/>
          <a:srcRect/>
          <a:stretch/>
        </p:blipFill>
        <p:spPr>
          <a:xfrm>
            <a:off x="9107548" y="6156000"/>
            <a:ext cx="2870835" cy="502920"/>
          </a:xfrm>
          <a:prstGeom prst="rect">
            <a:avLst/>
          </a:prstGeom>
        </p:spPr>
      </p:pic>
    </p:spTree>
    <p:extLst>
      <p:ext uri="{BB962C8B-B14F-4D97-AF65-F5344CB8AC3E}">
        <p14:creationId xmlns:p14="http://schemas.microsoft.com/office/powerpoint/2010/main" val="2866462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2F90B-E7D2-2D46-AE89-4E95F199E8D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GB"/>
              <a:t>Click to edit Master title style</a:t>
            </a:r>
            <a:endParaRPr lang="en-IE"/>
          </a:p>
        </p:txBody>
      </p:sp>
      <p:sp>
        <p:nvSpPr>
          <p:cNvPr id="3" name="Picture Placeholder 2">
            <a:extLst>
              <a:ext uri="{FF2B5EF4-FFF2-40B4-BE49-F238E27FC236}">
                <a16:creationId xmlns:a16="http://schemas.microsoft.com/office/drawing/2014/main" id="{F2390D21-3650-7C41-BED7-4B341711D3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pic>
        <p:nvPicPr>
          <p:cNvPr id="9" name="Picture 8">
            <a:extLst>
              <a:ext uri="{FF2B5EF4-FFF2-40B4-BE49-F238E27FC236}">
                <a16:creationId xmlns:a16="http://schemas.microsoft.com/office/drawing/2014/main" id="{BD14E2FF-5C71-C945-B57E-C766009FAE7E}"/>
              </a:ext>
            </a:extLst>
          </p:cNvPr>
          <p:cNvPicPr>
            <a:picLocks noChangeAspect="1"/>
          </p:cNvPicPr>
          <p:nvPr userDrawn="1"/>
        </p:nvPicPr>
        <p:blipFill>
          <a:blip r:embed="rId2"/>
          <a:srcRect/>
          <a:stretch/>
        </p:blipFill>
        <p:spPr>
          <a:xfrm>
            <a:off x="1978477" y="2155191"/>
            <a:ext cx="1654858" cy="4619296"/>
          </a:xfrm>
          <a:prstGeom prst="rect">
            <a:avLst/>
          </a:prstGeom>
        </p:spPr>
      </p:pic>
    </p:spTree>
    <p:extLst>
      <p:ext uri="{BB962C8B-B14F-4D97-AF65-F5344CB8AC3E}">
        <p14:creationId xmlns:p14="http://schemas.microsoft.com/office/powerpoint/2010/main" val="3936119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Shape, rectangle&#10;&#10;Description automatically generated">
            <a:extLst>
              <a:ext uri="{FF2B5EF4-FFF2-40B4-BE49-F238E27FC236}">
                <a16:creationId xmlns:a16="http://schemas.microsoft.com/office/drawing/2014/main" id="{D3157AAA-CDA1-2A43-BDBE-A3B9D1A57394}"/>
              </a:ext>
            </a:extLst>
          </p:cNvPr>
          <p:cNvPicPr>
            <a:picLocks noChangeAspect="1"/>
          </p:cNvPicPr>
          <p:nvPr userDrawn="1"/>
        </p:nvPicPr>
        <p:blipFill>
          <a:blip r:embed="rId11"/>
          <a:stretch>
            <a:fillRect/>
          </a:stretch>
        </p:blipFill>
        <p:spPr>
          <a:xfrm>
            <a:off x="0" y="0"/>
            <a:ext cx="12192000" cy="6858000"/>
          </a:xfrm>
          <a:prstGeom prst="rect">
            <a:avLst/>
          </a:prstGeom>
        </p:spPr>
      </p:pic>
      <p:sp>
        <p:nvSpPr>
          <p:cNvPr id="3" name="Text Placeholder 2">
            <a:extLst>
              <a:ext uri="{FF2B5EF4-FFF2-40B4-BE49-F238E27FC236}">
                <a16:creationId xmlns:a16="http://schemas.microsoft.com/office/drawing/2014/main" id="{C9A81ECA-A80C-304F-B3DD-1D0DF68DBA93}"/>
              </a:ext>
            </a:extLst>
          </p:cNvPr>
          <p:cNvSpPr>
            <a:spLocks noGrp="1"/>
          </p:cNvSpPr>
          <p:nvPr>
            <p:ph type="body" idx="1"/>
          </p:nvPr>
        </p:nvSpPr>
        <p:spPr>
          <a:xfrm>
            <a:off x="838200" y="1825625"/>
            <a:ext cx="10515600" cy="419385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pic>
        <p:nvPicPr>
          <p:cNvPr id="13" name="Picture 12">
            <a:extLst>
              <a:ext uri="{FF2B5EF4-FFF2-40B4-BE49-F238E27FC236}">
                <a16:creationId xmlns:a16="http://schemas.microsoft.com/office/drawing/2014/main" id="{117B7601-FFAD-D94B-95FE-1693CDF8CAAA}"/>
              </a:ext>
            </a:extLst>
          </p:cNvPr>
          <p:cNvPicPr>
            <a:picLocks noChangeAspect="1"/>
          </p:cNvPicPr>
          <p:nvPr userDrawn="1"/>
        </p:nvPicPr>
        <p:blipFill>
          <a:blip r:embed="rId12"/>
          <a:srcRect/>
          <a:stretch/>
        </p:blipFill>
        <p:spPr>
          <a:xfrm>
            <a:off x="9107548" y="6156000"/>
            <a:ext cx="2870835" cy="502920"/>
          </a:xfrm>
          <a:prstGeom prst="rect">
            <a:avLst/>
          </a:prstGeom>
        </p:spPr>
      </p:pic>
      <p:sp>
        <p:nvSpPr>
          <p:cNvPr id="14" name="Title Placeholder 13">
            <a:extLst>
              <a:ext uri="{FF2B5EF4-FFF2-40B4-BE49-F238E27FC236}">
                <a16:creationId xmlns:a16="http://schemas.microsoft.com/office/drawing/2014/main" id="{76F5AE1D-0888-5348-BA5A-6006F548F4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E"/>
          </a:p>
        </p:txBody>
      </p:sp>
      <p:sp>
        <p:nvSpPr>
          <p:cNvPr id="7" name="TextBox 6">
            <a:extLst>
              <a:ext uri="{FF2B5EF4-FFF2-40B4-BE49-F238E27FC236}">
                <a16:creationId xmlns:a16="http://schemas.microsoft.com/office/drawing/2014/main" id="{C49A56E4-0BA0-774A-BFDE-969264DA14AD}"/>
              </a:ext>
            </a:extLst>
          </p:cNvPr>
          <p:cNvSpPr txBox="1"/>
          <p:nvPr userDrawn="1"/>
        </p:nvSpPr>
        <p:spPr>
          <a:xfrm>
            <a:off x="190500" y="6461760"/>
            <a:ext cx="174759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000" dirty="0">
                <a:solidFill>
                  <a:schemeClr val="accent4"/>
                </a:solidFill>
              </a:rPr>
              <a:t>© Copyright </a:t>
            </a:r>
            <a:r>
              <a:rPr lang="en-IE" sz="1000" b="1" i="1" dirty="0" err="1">
                <a:solidFill>
                  <a:schemeClr val="accent4"/>
                </a:solidFill>
              </a:rPr>
              <a:t>safe</a:t>
            </a:r>
            <a:r>
              <a:rPr lang="en-IE" sz="1000" b="1" dirty="0" err="1">
                <a:solidFill>
                  <a:schemeClr val="accent4"/>
                </a:solidFill>
              </a:rPr>
              <a:t>food</a:t>
            </a:r>
            <a:r>
              <a:rPr lang="en-IE" sz="1000" dirty="0">
                <a:solidFill>
                  <a:schemeClr val="accent4"/>
                </a:solidFill>
              </a:rPr>
              <a:t> 2021</a:t>
            </a:r>
          </a:p>
        </p:txBody>
      </p:sp>
    </p:spTree>
    <p:extLst>
      <p:ext uri="{BB962C8B-B14F-4D97-AF65-F5344CB8AC3E}">
        <p14:creationId xmlns:p14="http://schemas.microsoft.com/office/powerpoint/2010/main" val="1493535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l" defTabSz="914400" rtl="0" eaLnBrk="1" latinLnBrk="0" hangingPunct="1">
        <a:lnSpc>
          <a:spcPct val="90000"/>
        </a:lnSpc>
        <a:spcBef>
          <a:spcPct val="0"/>
        </a:spcBef>
        <a:buNone/>
        <a:defRPr sz="4400" b="1" kern="1200">
          <a:solidFill>
            <a:srgbClr val="7030A0"/>
          </a:solidFill>
          <a:latin typeface="+mn-lt"/>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06F220D3-A02D-B348-B5F3-69B762FFD80A}"/>
              </a:ext>
            </a:extLst>
          </p:cNvPr>
          <p:cNvSpPr>
            <a:spLocks noGrp="1"/>
          </p:cNvSpPr>
          <p:nvPr>
            <p:ph type="ctrTitle"/>
          </p:nvPr>
        </p:nvSpPr>
        <p:spPr/>
        <p:txBody>
          <a:bodyPr/>
          <a:lstStyle/>
          <a:p>
            <a:r>
              <a:rPr lang="en-IE"/>
              <a:t>Lesson Three</a:t>
            </a:r>
          </a:p>
        </p:txBody>
      </p:sp>
      <p:sp>
        <p:nvSpPr>
          <p:cNvPr id="22" name="Subtitle 21">
            <a:extLst>
              <a:ext uri="{FF2B5EF4-FFF2-40B4-BE49-F238E27FC236}">
                <a16:creationId xmlns:a16="http://schemas.microsoft.com/office/drawing/2014/main" id="{82E1C81F-4159-5A4A-873D-3CB61AE06892}"/>
              </a:ext>
            </a:extLst>
          </p:cNvPr>
          <p:cNvSpPr>
            <a:spLocks noGrp="1"/>
          </p:cNvSpPr>
          <p:nvPr>
            <p:ph type="subTitle" idx="1"/>
          </p:nvPr>
        </p:nvSpPr>
        <p:spPr/>
        <p:txBody>
          <a:bodyPr/>
          <a:lstStyle/>
          <a:p>
            <a:r>
              <a:rPr lang="en-US"/>
              <a:t>Food delivery and storage</a:t>
            </a:r>
            <a:r>
              <a:rPr lang="en-IE"/>
              <a:t> </a:t>
            </a:r>
          </a:p>
        </p:txBody>
      </p:sp>
    </p:spTree>
    <p:extLst>
      <p:ext uri="{BB962C8B-B14F-4D97-AF65-F5344CB8AC3E}">
        <p14:creationId xmlns:p14="http://schemas.microsoft.com/office/powerpoint/2010/main" val="391688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D5159-50F4-3549-BD73-DE0FB857B279}"/>
              </a:ext>
            </a:extLst>
          </p:cNvPr>
          <p:cNvSpPr>
            <a:spLocks noGrp="1"/>
          </p:cNvSpPr>
          <p:nvPr>
            <p:ph type="title"/>
          </p:nvPr>
        </p:nvSpPr>
        <p:spPr/>
        <p:txBody>
          <a:bodyPr/>
          <a:lstStyle/>
          <a:p>
            <a:r>
              <a:rPr lang="en-CA"/>
              <a:t>Discuss</a:t>
            </a:r>
          </a:p>
        </p:txBody>
      </p:sp>
      <p:sp>
        <p:nvSpPr>
          <p:cNvPr id="3" name="Content Placeholder 2">
            <a:extLst>
              <a:ext uri="{FF2B5EF4-FFF2-40B4-BE49-F238E27FC236}">
                <a16:creationId xmlns:a16="http://schemas.microsoft.com/office/drawing/2014/main" id="{4689F517-DE24-9C40-ABD0-B779417D05F4}"/>
              </a:ext>
            </a:extLst>
          </p:cNvPr>
          <p:cNvSpPr>
            <a:spLocks noGrp="1"/>
          </p:cNvSpPr>
          <p:nvPr>
            <p:ph idx="1"/>
          </p:nvPr>
        </p:nvSpPr>
        <p:spPr>
          <a:xfrm>
            <a:off x="838200" y="1825625"/>
            <a:ext cx="6523495" cy="4193850"/>
          </a:xfrm>
        </p:spPr>
        <p:txBody>
          <a:bodyPr>
            <a:normAutofit/>
          </a:bodyPr>
          <a:lstStyle/>
          <a:p>
            <a:pPr lvl="0"/>
            <a:r>
              <a:rPr lang="en-IE" dirty="0"/>
              <a:t>Have you ever received and accepted a food delivery?</a:t>
            </a:r>
          </a:p>
          <a:p>
            <a:pPr lvl="0"/>
            <a:r>
              <a:rPr lang="en-IE" dirty="0"/>
              <a:t>What should you check for?</a:t>
            </a:r>
          </a:p>
          <a:p>
            <a:pPr lvl="0"/>
            <a:endParaRPr lang="en-IE" dirty="0"/>
          </a:p>
          <a:p>
            <a:pPr lvl="0"/>
            <a:endParaRPr lang="en-IE" dirty="0"/>
          </a:p>
        </p:txBody>
      </p:sp>
      <p:pic>
        <p:nvPicPr>
          <p:cNvPr id="4" name="Picture 3" descr="A person with his hand on his chin&#10;&#10;Description automatically generated with medium confidence">
            <a:extLst>
              <a:ext uri="{FF2B5EF4-FFF2-40B4-BE49-F238E27FC236}">
                <a16:creationId xmlns:a16="http://schemas.microsoft.com/office/drawing/2014/main" id="{3EAC3B2A-9D38-8D4A-B831-151311C49D88}"/>
              </a:ext>
            </a:extLst>
          </p:cNvPr>
          <p:cNvPicPr>
            <a:picLocks noChangeAspect="1"/>
          </p:cNvPicPr>
          <p:nvPr/>
        </p:nvPicPr>
        <p:blipFill>
          <a:blip r:embed="rId3">
            <a:alphaModFix amt="50000"/>
          </a:blip>
          <a:stretch>
            <a:fillRect/>
          </a:stretch>
        </p:blipFill>
        <p:spPr>
          <a:xfrm>
            <a:off x="8524148" y="1231575"/>
            <a:ext cx="3568700" cy="4787900"/>
          </a:xfrm>
          <a:prstGeom prst="rect">
            <a:avLst/>
          </a:prstGeom>
        </p:spPr>
      </p:pic>
    </p:spTree>
    <p:extLst>
      <p:ext uri="{BB962C8B-B14F-4D97-AF65-F5344CB8AC3E}">
        <p14:creationId xmlns:p14="http://schemas.microsoft.com/office/powerpoint/2010/main" val="82768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7748F83-FBEE-BD4D-B245-21721BCB2DA9}"/>
              </a:ext>
            </a:extLst>
          </p:cNvPr>
          <p:cNvSpPr>
            <a:spLocks noGrp="1"/>
          </p:cNvSpPr>
          <p:nvPr>
            <p:ph type="title"/>
          </p:nvPr>
        </p:nvSpPr>
        <p:spPr>
          <a:xfrm>
            <a:off x="7408190" y="2766217"/>
            <a:ext cx="4565542" cy="1325563"/>
          </a:xfrm>
        </p:spPr>
        <p:txBody>
          <a:bodyPr/>
          <a:lstStyle/>
          <a:p>
            <a:r>
              <a:rPr lang="en-CA" dirty="0"/>
              <a:t>eLearning module</a:t>
            </a:r>
          </a:p>
        </p:txBody>
      </p:sp>
      <p:pic>
        <p:nvPicPr>
          <p:cNvPr id="3" name="Picture 2" descr="Graphical user interface, application, website&#10;&#10;Description automatically generated">
            <a:extLst>
              <a:ext uri="{FF2B5EF4-FFF2-40B4-BE49-F238E27FC236}">
                <a16:creationId xmlns:a16="http://schemas.microsoft.com/office/drawing/2014/main" id="{2981CD90-6448-3342-8172-FB65DD773987}"/>
              </a:ext>
            </a:extLst>
          </p:cNvPr>
          <p:cNvPicPr>
            <a:picLocks noChangeAspect="1"/>
          </p:cNvPicPr>
          <p:nvPr/>
        </p:nvPicPr>
        <p:blipFill>
          <a:blip r:embed="rId3"/>
          <a:stretch>
            <a:fillRect/>
          </a:stretch>
        </p:blipFill>
        <p:spPr>
          <a:xfrm>
            <a:off x="466241" y="1255363"/>
            <a:ext cx="6819904" cy="4347273"/>
          </a:xfrm>
          <a:prstGeom prst="rect">
            <a:avLst/>
          </a:prstGeom>
        </p:spPr>
      </p:pic>
    </p:spTree>
    <p:extLst>
      <p:ext uri="{BB962C8B-B14F-4D97-AF65-F5344CB8AC3E}">
        <p14:creationId xmlns:p14="http://schemas.microsoft.com/office/powerpoint/2010/main" val="3466943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A8C2B5-866E-6445-8ECC-93D00F8A06F0}"/>
              </a:ext>
            </a:extLst>
          </p:cNvPr>
          <p:cNvSpPr>
            <a:spLocks noGrp="1"/>
          </p:cNvSpPr>
          <p:nvPr>
            <p:ph type="title"/>
          </p:nvPr>
        </p:nvSpPr>
        <p:spPr/>
        <p:txBody>
          <a:bodyPr/>
          <a:lstStyle/>
          <a:p>
            <a:r>
              <a:rPr lang="en-CA" dirty="0"/>
              <a:t>In class task</a:t>
            </a:r>
          </a:p>
        </p:txBody>
      </p:sp>
      <p:sp>
        <p:nvSpPr>
          <p:cNvPr id="5" name="Content Placeholder 4">
            <a:extLst>
              <a:ext uri="{FF2B5EF4-FFF2-40B4-BE49-F238E27FC236}">
                <a16:creationId xmlns:a16="http://schemas.microsoft.com/office/drawing/2014/main" id="{09EC9EB5-E2C2-B541-A94D-DCF9467FF610}"/>
              </a:ext>
            </a:extLst>
          </p:cNvPr>
          <p:cNvSpPr>
            <a:spLocks noGrp="1"/>
          </p:cNvSpPr>
          <p:nvPr>
            <p:ph idx="1"/>
          </p:nvPr>
        </p:nvSpPr>
        <p:spPr/>
        <p:txBody>
          <a:bodyPr>
            <a:normAutofit fontScale="77500" lnSpcReduction="20000"/>
          </a:bodyPr>
          <a:lstStyle/>
          <a:p>
            <a:r>
              <a:rPr lang="en-IE" dirty="0"/>
              <a:t>Use a thermometer and a chart to check the temperature in different areas of the kitchen. Check and record the temperature of:</a:t>
            </a:r>
          </a:p>
          <a:p>
            <a:pPr lvl="1"/>
            <a:r>
              <a:rPr lang="en-IE" dirty="0"/>
              <a:t>The refrigerator</a:t>
            </a:r>
          </a:p>
          <a:p>
            <a:pPr lvl="1"/>
            <a:r>
              <a:rPr lang="en-IE" dirty="0"/>
              <a:t>The freezer</a:t>
            </a:r>
          </a:p>
          <a:p>
            <a:pPr lvl="1"/>
            <a:r>
              <a:rPr lang="en-IE" dirty="0"/>
              <a:t>The food cupboard</a:t>
            </a:r>
          </a:p>
          <a:p>
            <a:pPr lvl="1"/>
            <a:r>
              <a:rPr lang="en-IE" dirty="0"/>
              <a:t>The room you’re in</a:t>
            </a:r>
          </a:p>
          <a:p>
            <a:pPr lvl="1"/>
            <a:r>
              <a:rPr lang="en-IE" dirty="0"/>
              <a:t>Anything else suitable</a:t>
            </a:r>
            <a:endParaRPr lang="en-CA" dirty="0"/>
          </a:p>
          <a:p>
            <a:r>
              <a:rPr lang="en-CA" dirty="0"/>
              <a:t>Where would bacteria most likely multiply? What information does this tell us?</a:t>
            </a:r>
            <a:endParaRPr lang="en-IE" dirty="0"/>
          </a:p>
        </p:txBody>
      </p:sp>
    </p:spTree>
    <p:extLst>
      <p:ext uri="{BB962C8B-B14F-4D97-AF65-F5344CB8AC3E}">
        <p14:creationId xmlns:p14="http://schemas.microsoft.com/office/powerpoint/2010/main" val="20891413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BB74F-F9BF-3747-BF59-2FF838BC57DA}"/>
              </a:ext>
            </a:extLst>
          </p:cNvPr>
          <p:cNvSpPr>
            <a:spLocks noGrp="1"/>
          </p:cNvSpPr>
          <p:nvPr>
            <p:ph type="title"/>
          </p:nvPr>
        </p:nvSpPr>
        <p:spPr/>
        <p:txBody>
          <a:bodyPr/>
          <a:lstStyle/>
          <a:p>
            <a:r>
              <a:rPr lang="en-CA" dirty="0"/>
              <a:t>Homework task</a:t>
            </a:r>
          </a:p>
        </p:txBody>
      </p:sp>
      <p:sp>
        <p:nvSpPr>
          <p:cNvPr id="3" name="Content Placeholder 2">
            <a:extLst>
              <a:ext uri="{FF2B5EF4-FFF2-40B4-BE49-F238E27FC236}">
                <a16:creationId xmlns:a16="http://schemas.microsoft.com/office/drawing/2014/main" id="{91764730-0926-B340-A631-5BAC1B81DE33}"/>
              </a:ext>
            </a:extLst>
          </p:cNvPr>
          <p:cNvSpPr>
            <a:spLocks noGrp="1"/>
          </p:cNvSpPr>
          <p:nvPr>
            <p:ph idx="1"/>
          </p:nvPr>
        </p:nvSpPr>
        <p:spPr/>
        <p:txBody>
          <a:bodyPr vert="horz" lIns="91440" tIns="45720" rIns="91440" bIns="45720" rtlCol="0" anchor="t">
            <a:normAutofit fontScale="55000" lnSpcReduction="20000"/>
          </a:bodyPr>
          <a:lstStyle/>
          <a:p>
            <a:pPr marL="0" indent="0">
              <a:buNone/>
            </a:pPr>
            <a:r>
              <a:rPr lang="en-NZ" dirty="0"/>
              <a:t>Carry out a simple survey to see if your friends and family know how to store food in the refrigerator. Some sample questions to ask include: </a:t>
            </a:r>
            <a:endParaRPr lang="en-IE" dirty="0"/>
          </a:p>
          <a:p>
            <a:pPr lvl="0"/>
            <a:r>
              <a:rPr lang="en-NZ" dirty="0"/>
              <a:t>How often should you check the temperature of the refrigerator? </a:t>
            </a:r>
            <a:endParaRPr lang="en-IE" dirty="0"/>
          </a:p>
          <a:p>
            <a:r>
              <a:rPr lang="en-NZ" dirty="0"/>
              <a:t>Where should raw meat be stored? </a:t>
            </a:r>
            <a:endParaRPr lang="en-IE" dirty="0"/>
          </a:p>
          <a:p>
            <a:r>
              <a:rPr lang="en-NZ" dirty="0"/>
              <a:t>Should food be covered or uncovered? </a:t>
            </a:r>
            <a:endParaRPr lang="en-IE" dirty="0">
              <a:cs typeface="Arial"/>
            </a:endParaRPr>
          </a:p>
          <a:p>
            <a:r>
              <a:rPr lang="en-NZ" dirty="0"/>
              <a:t>Is it OK to put hot food in the refrigerator? </a:t>
            </a:r>
            <a:endParaRPr lang="en-IE" dirty="0"/>
          </a:p>
          <a:p>
            <a:r>
              <a:rPr lang="en-NZ" dirty="0"/>
              <a:t>Is it OK to store raw and cooked food together in the refrigerator? </a:t>
            </a:r>
            <a:endParaRPr lang="en-IE" dirty="0">
              <a:cs typeface="Arial"/>
            </a:endParaRPr>
          </a:p>
          <a:p>
            <a:r>
              <a:rPr lang="en-NZ" dirty="0"/>
              <a:t>Is it a good idea to keep the refrigerator as full as possible at all times? </a:t>
            </a:r>
            <a:endParaRPr lang="en-IE" dirty="0"/>
          </a:p>
          <a:p>
            <a:r>
              <a:rPr lang="en-NZ" dirty="0"/>
              <a:t>Should you keep the door of freezer closed if there is a power cut? </a:t>
            </a:r>
            <a:endParaRPr lang="en-IE" dirty="0">
              <a:cs typeface="Arial"/>
            </a:endParaRPr>
          </a:p>
          <a:p>
            <a:pPr marL="0" indent="0">
              <a:buNone/>
            </a:pPr>
            <a:r>
              <a:rPr lang="en-NZ" dirty="0"/>
              <a:t>Write up your results and summarise your findings in a conclusion. </a:t>
            </a:r>
            <a:endParaRPr lang="en-IE" dirty="0"/>
          </a:p>
        </p:txBody>
      </p:sp>
    </p:spTree>
    <p:extLst>
      <p:ext uri="{BB962C8B-B14F-4D97-AF65-F5344CB8AC3E}">
        <p14:creationId xmlns:p14="http://schemas.microsoft.com/office/powerpoint/2010/main" val="2272196396"/>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373737"/>
      </a:dk2>
      <a:lt2>
        <a:srgbClr val="DEDEE1"/>
      </a:lt2>
      <a:accent1>
        <a:srgbClr val="002D62"/>
      </a:accent1>
      <a:accent2>
        <a:srgbClr val="35BDB2"/>
      </a:accent2>
      <a:accent3>
        <a:srgbClr val="57920B"/>
      </a:accent3>
      <a:accent4>
        <a:srgbClr val="7C43B2"/>
      </a:accent4>
      <a:accent5>
        <a:srgbClr val="CEA728"/>
      </a:accent5>
      <a:accent6>
        <a:srgbClr val="646464"/>
      </a:accent6>
      <a:hlink>
        <a:srgbClr val="35BDB2"/>
      </a:hlink>
      <a:folHlink>
        <a:srgbClr val="800080"/>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CA280F08DAE244BB36EFCF9BA4F0E0" ma:contentTypeVersion="10" ma:contentTypeDescription="Create a new document." ma:contentTypeScope="" ma:versionID="b00580109ef0e6a58a72470f938ec50d">
  <xsd:schema xmlns:xsd="http://www.w3.org/2001/XMLSchema" xmlns:xs="http://www.w3.org/2001/XMLSchema" xmlns:p="http://schemas.microsoft.com/office/2006/metadata/properties" xmlns:ns2="e4c0266e-2f3d-4f08-af4f-a431d9c85add" xmlns:ns3="f91a3b79-b121-4353-93b2-894378874c7f" xmlns:ns5="e9909d75-5bf0-4405-a999-faee00e61448" targetNamespace="http://schemas.microsoft.com/office/2006/metadata/properties" ma:root="true" ma:fieldsID="bd0108ad0ca66842b8abdda11b9503ad" ns2:_="" ns3:_="" ns5:_="">
    <xsd:import namespace="e4c0266e-2f3d-4f08-af4f-a431d9c85add"/>
    <xsd:import namespace="f91a3b79-b121-4353-93b2-894378874c7f"/>
    <xsd:import namespace="e9909d75-5bf0-4405-a999-faee00e61448"/>
    <xsd:element name="properties">
      <xsd:complexType>
        <xsd:sequence>
          <xsd:element name="documentManagement">
            <xsd:complexType>
              <xsd:all>
                <xsd:element ref="ns2:mce79fd8d45548d9aebccbd60227a28c" minOccurs="0"/>
                <xsd:element ref="ns3:TaxCatchAll" minOccurs="0"/>
                <xsd:element ref="ns2:kcf64b05005542bfa3cdffe3a513e6b2" minOccurs="0"/>
                <xsd:element ref="ns5:MediaServiceMetadata" minOccurs="0"/>
                <xsd:element ref="ns5:MediaServiceFastMetadata" minOccurs="0"/>
                <xsd:element ref="ns5:MediaServiceAutoKeyPoints" minOccurs="0"/>
                <xsd:element ref="ns5: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4c0266e-2f3d-4f08-af4f-a431d9c85add" elementFormDefault="qualified">
    <xsd:import namespace="http://schemas.microsoft.com/office/2006/documentManagement/types"/>
    <xsd:import namespace="http://schemas.microsoft.com/office/infopath/2007/PartnerControls"/>
    <xsd:element name="mce79fd8d45548d9aebccbd60227a28c" ma:index="9" ma:taxonomy="true" ma:internalName="mce79fd8d45548d9aebccbd60227a28c" ma:taxonomyFieldName="Level1" ma:displayName="Level 1" ma:fieldId="{6ce79fd8-d455-48d9-aebc-cbd60227a28c}" ma:sspId="e066a464-12d0-4efe-873f-ad9ff6bbd5d7" ma:termSetId="87efc948-5498-4994-9213-04825ced9b0c" ma:anchorId="00000000-0000-0000-0000-000000000000" ma:open="false" ma:isKeyword="false">
      <xsd:complexType>
        <xsd:sequence>
          <xsd:element ref="pc:Terms" minOccurs="0" maxOccurs="1"/>
        </xsd:sequence>
      </xsd:complexType>
    </xsd:element>
    <xsd:element name="kcf64b05005542bfa3cdffe3a513e6b2" ma:index="12" ma:taxonomy="true" ma:internalName="kcf64b05005542bfa3cdffe3a513e6b2" ma:taxonomyFieldName="Level2" ma:displayName="Level 2" ma:fieldId="{4cf64b05-0055-42bf-a3cd-ffe3a513e6b2}" ma:sspId="e066a464-12d0-4efe-873f-ad9ff6bbd5d7" ma:termSetId="38380ea1-a724-4167-92a1-0bdf955bef3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f91a3b79-b121-4353-93b2-894378874c7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33674-77c4-43ad-b22e-8c7a1adebae6}" ma:internalName="TaxCatchAll" ma:showField="CatchAllData" ma:web="eb369bcd-c9c3-4499-bdfb-168a13361a4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909d75-5bf0-4405-a999-faee00e61448" elementFormDefault="qualified">
    <xsd:import namespace="http://schemas.microsoft.com/office/2006/documentManagement/types"/>
    <xsd:import namespace="http://schemas.microsoft.com/office/infopath/2007/PartnerControls"/>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kcf64b05005542bfa3cdffe3a513e6b2 xmlns="e4c0266e-2f3d-4f08-af4f-a431d9c85add">
      <Terms xmlns="http://schemas.microsoft.com/office/infopath/2007/PartnerControls">
        <TermInfo xmlns="http://schemas.microsoft.com/office/infopath/2007/PartnerControls">
          <TermName xmlns="http://schemas.microsoft.com/office/infopath/2007/PartnerControls">Working document</TermName>
          <TermId xmlns="http://schemas.microsoft.com/office/infopath/2007/PartnerControls">d6177297-7606-46bd-9a14-c0304470d04e</TermId>
        </TermInfo>
      </Terms>
    </kcf64b05005542bfa3cdffe3a513e6b2>
    <mce79fd8d45548d9aebccbd60227a28c xmlns="e4c0266e-2f3d-4f08-af4f-a431d9c85add">
      <Terms xmlns="http://schemas.microsoft.com/office/infopath/2007/PartnerControls">
        <TermInfo xmlns="http://schemas.microsoft.com/office/infopath/2007/PartnerControls">
          <TermName xmlns="http://schemas.microsoft.com/office/infopath/2007/PartnerControls">Development</TermName>
          <TermId xmlns="http://schemas.microsoft.com/office/infopath/2007/PartnerControls">d3ffb4ca-a531-494f-a8ec-0d28d90a7396</TermId>
        </TermInfo>
      </Terms>
    </mce79fd8d45548d9aebccbd60227a28c>
    <TaxCatchAll xmlns="f91a3b79-b121-4353-93b2-894378874c7f">
      <Value>314</Value>
      <Value>573</Value>
    </TaxCatchAll>
  </documentManagement>
</p:properti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C26A2B9F-45AA-43A9-AB17-93311F0EF92B}">
  <ds:schemaRefs>
    <ds:schemaRef ds:uri="e4c0266e-2f3d-4f08-af4f-a431d9c85add"/>
    <ds:schemaRef ds:uri="e9909d75-5bf0-4405-a999-faee00e61448"/>
    <ds:schemaRef ds:uri="f91a3b79-b121-4353-93b2-894378874c7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D1FBE5F-C388-4F0D-B909-3165894ADBF8}">
  <ds:schemaRefs>
    <ds:schemaRef ds:uri="http://schemas.microsoft.com/sharepoint/v3/contenttype/forms"/>
  </ds:schemaRefs>
</ds:datastoreItem>
</file>

<file path=customXml/itemProps3.xml><?xml version="1.0" encoding="utf-8"?>
<ds:datastoreItem xmlns:ds="http://schemas.openxmlformats.org/officeDocument/2006/customXml" ds:itemID="{55E2709F-5C33-4411-9C09-753DDE34AFCD}">
  <ds:schemaRefs>
    <ds:schemaRef ds:uri="e4c0266e-2f3d-4f08-af4f-a431d9c85add"/>
    <ds:schemaRef ds:uri="f91a3b79-b121-4353-93b2-894378874c7f"/>
    <ds:schemaRef ds:uri="http://schemas.microsoft.com/office/2006/metadata/properties"/>
    <ds:schemaRef ds:uri="http://schemas.microsoft.com/office/infopath/2007/PartnerControls"/>
  </ds:schemaRefs>
</ds:datastoreItem>
</file>

<file path=customXml/itemProps4.xml><?xml version="1.0" encoding="utf-8"?>
<ds:datastoreItem xmlns:ds="http://schemas.openxmlformats.org/officeDocument/2006/customXml" ds:itemID="{145BD99B-AB77-49C6-BAFD-93711A5D6F06}">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167</TotalTime>
  <Words>424</Words>
  <Application>Microsoft Macintosh PowerPoint</Application>
  <PresentationFormat>Widescreen</PresentationFormat>
  <Paragraphs>43</Paragraphs>
  <Slides>5</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Calibri</vt:lpstr>
      <vt:lpstr>Office Theme</vt:lpstr>
      <vt:lpstr>Lesson Three</vt:lpstr>
      <vt:lpstr>Discuss</vt:lpstr>
      <vt:lpstr>eLearning module</vt:lpstr>
      <vt:lpstr>In class task</vt:lpstr>
      <vt:lpstr>Homework task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 McInnes</dc:creator>
  <cp:lastModifiedBy>SHRC Limited</cp:lastModifiedBy>
  <cp:revision>15</cp:revision>
  <dcterms:created xsi:type="dcterms:W3CDTF">2020-10-29T16:25:26Z</dcterms:created>
  <dcterms:modified xsi:type="dcterms:W3CDTF">2021-02-17T13:10:28Z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0x0101005DCA280F08DAE244BB36EFCF9BA4F0E0</vt:lpwstr>
  </property>
  <property fmtid="{D5CDD505-2E9C-101B-9397-08002B2CF9AE}" pid="3" name="Level2">
    <vt:lpwstr>314;#Working document|d6177297-7606-46bd-9a14-c0304470d04e</vt:lpwstr>
  </property>
  <property fmtid="{D5CDD505-2E9C-101B-9397-08002B2CF9AE}" pid="4" name="Level1">
    <vt:lpwstr>573;#Development|d3ffb4ca-a531-494f-a8ec-0d28d90a7396</vt:lpwstr>
  </property>
</Properties>
</file>